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88" r:id="rId4"/>
    <p:sldId id="286" r:id="rId5"/>
    <p:sldId id="289" r:id="rId6"/>
    <p:sldId id="260" r:id="rId7"/>
    <p:sldId id="290" r:id="rId8"/>
    <p:sldId id="291" r:id="rId9"/>
    <p:sldId id="287" r:id="rId10"/>
    <p:sldId id="284" r:id="rId11"/>
    <p:sldId id="279" r:id="rId12"/>
    <p:sldId id="280" r:id="rId13"/>
    <p:sldId id="281" r:id="rId14"/>
    <p:sldId id="282" r:id="rId15"/>
    <p:sldId id="283" r:id="rId16"/>
    <p:sldId id="292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F768-5D7B-4D46-98CD-A03299867A8F}" type="datetimeFigureOut">
              <a:rPr lang="en-IE" smtClean="0"/>
              <a:t>11/07/2023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1462-EE01-4200-85A3-ED13D7E79B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67202219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F768-5D7B-4D46-98CD-A03299867A8F}" type="datetimeFigureOut">
              <a:rPr lang="en-IE" smtClean="0"/>
              <a:t>11/07/2023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1462-EE01-4200-85A3-ED13D7E79B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89615270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F768-5D7B-4D46-98CD-A03299867A8F}" type="datetimeFigureOut">
              <a:rPr lang="en-IE" smtClean="0"/>
              <a:t>11/07/2023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1462-EE01-4200-85A3-ED13D7E79B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3024084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F768-5D7B-4D46-98CD-A03299867A8F}" type="datetimeFigureOut">
              <a:rPr lang="en-IE" smtClean="0"/>
              <a:t>11/07/2023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1462-EE01-4200-85A3-ED13D7E79B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16112973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F768-5D7B-4D46-98CD-A03299867A8F}" type="datetimeFigureOut">
              <a:rPr lang="en-IE" smtClean="0"/>
              <a:t>11/07/2023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1462-EE01-4200-85A3-ED13D7E79B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76269370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F768-5D7B-4D46-98CD-A03299867A8F}" type="datetimeFigureOut">
              <a:rPr lang="en-IE" smtClean="0"/>
              <a:t>11/07/2023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1462-EE01-4200-85A3-ED13D7E79B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10269774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F768-5D7B-4D46-98CD-A03299867A8F}" type="datetimeFigureOut">
              <a:rPr lang="en-IE" smtClean="0"/>
              <a:t>11/07/2023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1462-EE01-4200-85A3-ED13D7E79B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15902786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F768-5D7B-4D46-98CD-A03299867A8F}" type="datetimeFigureOut">
              <a:rPr lang="en-IE" smtClean="0"/>
              <a:t>11/07/2023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1462-EE01-4200-85A3-ED13D7E79B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93833768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F768-5D7B-4D46-98CD-A03299867A8F}" type="datetimeFigureOut">
              <a:rPr lang="en-IE" smtClean="0"/>
              <a:t>11/07/2023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1462-EE01-4200-85A3-ED13D7E79B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08811790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F768-5D7B-4D46-98CD-A03299867A8F}" type="datetimeFigureOut">
              <a:rPr lang="en-IE" smtClean="0"/>
              <a:t>11/07/2023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1462-EE01-4200-85A3-ED13D7E79B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95257207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F768-5D7B-4D46-98CD-A03299867A8F}" type="datetimeFigureOut">
              <a:rPr lang="en-IE" smtClean="0"/>
              <a:t>11/07/2023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1462-EE01-4200-85A3-ED13D7E79B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23251747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6F768-5D7B-4D46-98CD-A03299867A8F}" type="datetimeFigureOut">
              <a:rPr lang="en-IE" smtClean="0"/>
              <a:t>11/07/2023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D1462-EE01-4200-85A3-ED13D7E79B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79884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teacherspayteachers.com/Store/Dancing-Crayon-Designs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40973"/>
            <a:ext cx="8640960" cy="5899573"/>
          </a:xfrm>
          <a:prstGeom prst="rect">
            <a:avLst/>
          </a:prstGeom>
          <a:ln w="762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899592" y="836712"/>
            <a:ext cx="7488832" cy="482453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1052736"/>
            <a:ext cx="705678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5000" b="1" dirty="0">
                <a:ln w="28575">
                  <a:solidFill>
                    <a:schemeClr val="tx1"/>
                  </a:solidFill>
                </a:ln>
                <a:solidFill>
                  <a:srgbClr val="00B050"/>
                </a:solidFill>
                <a:ea typeface="HelloPlainJane" panose="02000603000000000000" pitchFamily="2" charset="0"/>
              </a:rPr>
              <a:t>Ireland’s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74421" y="3260591"/>
            <a:ext cx="617257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5000" b="1" dirty="0">
                <a:ln w="28575">
                  <a:solidFill>
                    <a:schemeClr val="tx1"/>
                  </a:solidFill>
                </a:ln>
                <a:solidFill>
                  <a:srgbClr val="FF9900"/>
                </a:solidFill>
                <a:ea typeface="HelloLori" panose="02000603000000000000" pitchFamily="2" charset="0"/>
              </a:rPr>
              <a:t>Call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924176"/>
            <a:ext cx="1240665" cy="316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594928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4156203975"/>
      </p:ext>
    </p:extLst>
  </p:cSld>
  <p:clrMapOvr>
    <a:masterClrMapping/>
  </p:clrMapOvr>
  <p:transition spd="slow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40973"/>
            <a:ext cx="8640960" cy="5899573"/>
          </a:xfrm>
          <a:prstGeom prst="rect">
            <a:avLst/>
          </a:prstGeom>
          <a:ln w="762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115615" y="1196752"/>
            <a:ext cx="6877643" cy="410445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1296514" y="1340768"/>
            <a:ext cx="669674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/>
              <a:t>Come the day</a:t>
            </a:r>
          </a:p>
          <a:p>
            <a:pPr algn="ctr"/>
            <a:r>
              <a:rPr lang="en-IE" sz="3200" b="1" dirty="0"/>
              <a:t>and come the hour, </a:t>
            </a:r>
            <a:br>
              <a:rPr lang="en-IE" sz="3200" b="1" dirty="0"/>
            </a:br>
            <a:r>
              <a:rPr lang="en-IE" sz="3200" b="1" dirty="0"/>
              <a:t>Come the power</a:t>
            </a:r>
          </a:p>
          <a:p>
            <a:pPr algn="ctr"/>
            <a:r>
              <a:rPr lang="en-IE" sz="3200" b="1" dirty="0"/>
              <a:t>and the glory,</a:t>
            </a:r>
            <a:br>
              <a:rPr lang="en-IE" sz="3200" b="1" dirty="0"/>
            </a:br>
            <a:r>
              <a:rPr lang="en-IE" sz="3200" b="1" dirty="0"/>
              <a:t>We have come to answer</a:t>
            </a:r>
          </a:p>
          <a:p>
            <a:pPr algn="ctr"/>
            <a:r>
              <a:rPr lang="en-IE" sz="3200" b="1" dirty="0"/>
              <a:t>Our Country's call, </a:t>
            </a:r>
            <a:br>
              <a:rPr lang="en-IE" sz="3200" b="1" dirty="0"/>
            </a:br>
            <a:r>
              <a:rPr lang="en-IE" sz="3200" b="1" dirty="0"/>
              <a:t>From the four proud</a:t>
            </a:r>
          </a:p>
          <a:p>
            <a:pPr algn="ctr"/>
            <a:r>
              <a:rPr lang="en-IE" sz="3200" b="1" dirty="0"/>
              <a:t>Provinces of Ireland. </a:t>
            </a:r>
            <a:endParaRPr lang="en-IE" sz="3200" b="1" dirty="0">
              <a:latin typeface="HelloLori" panose="02000603000000000000" pitchFamily="2" charset="0"/>
              <a:ea typeface="HelloLori" panose="02000603000000000000" pitchFamily="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924176"/>
            <a:ext cx="1240665" cy="316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594928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2023 www.seomraranga.com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56176" y="6206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2400" b="1" dirty="0"/>
              <a:t>Ireland’s Call</a:t>
            </a:r>
          </a:p>
        </p:txBody>
      </p:sp>
    </p:spTree>
    <p:extLst>
      <p:ext uri="{BB962C8B-B14F-4D97-AF65-F5344CB8AC3E}">
        <p14:creationId xmlns:p14="http://schemas.microsoft.com/office/powerpoint/2010/main" val="2403937852"/>
      </p:ext>
    </p:extLst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40973"/>
            <a:ext cx="8640960" cy="5899573"/>
          </a:xfrm>
          <a:prstGeom prst="rect">
            <a:avLst/>
          </a:prstGeom>
          <a:ln w="762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115615" y="1196752"/>
            <a:ext cx="6877643" cy="410445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1296514" y="1340768"/>
            <a:ext cx="66967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u="sng" dirty="0"/>
              <a:t>CHORUS</a:t>
            </a:r>
          </a:p>
          <a:p>
            <a:pPr algn="ctr"/>
            <a:br>
              <a:rPr lang="en-IE" sz="3200" b="1" dirty="0"/>
            </a:br>
            <a:r>
              <a:rPr lang="en-IE" sz="4400" b="1" dirty="0"/>
              <a:t>Ireland, Ireland</a:t>
            </a:r>
          </a:p>
          <a:p>
            <a:pPr algn="ctr"/>
            <a:r>
              <a:rPr lang="en-IE" sz="4400" b="1" dirty="0"/>
              <a:t>Together standing tall </a:t>
            </a:r>
            <a:br>
              <a:rPr lang="en-IE" sz="4400" b="1" dirty="0"/>
            </a:br>
            <a:r>
              <a:rPr lang="en-IE" sz="4400" b="1" dirty="0"/>
              <a:t>Shoulder to shoulder </a:t>
            </a:r>
            <a:br>
              <a:rPr lang="en-IE" sz="4400" b="1" dirty="0"/>
            </a:br>
            <a:r>
              <a:rPr lang="en-IE" sz="4400" b="1" dirty="0"/>
              <a:t>We'll answer Ireland's call</a:t>
            </a:r>
            <a:r>
              <a:rPr lang="en-IE" sz="3200" dirty="0"/>
              <a:t> </a:t>
            </a:r>
            <a:endParaRPr lang="en-IE" sz="3200" b="1" dirty="0">
              <a:latin typeface="HelloLori" panose="02000603000000000000" pitchFamily="2" charset="0"/>
              <a:ea typeface="HelloLori" panose="02000603000000000000" pitchFamily="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924176"/>
            <a:ext cx="1240665" cy="316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594928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2023 www.seomraranga.com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56176" y="6206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2400" b="1" dirty="0"/>
              <a:t>Ireland’s Call</a:t>
            </a:r>
          </a:p>
        </p:txBody>
      </p:sp>
    </p:spTree>
    <p:extLst>
      <p:ext uri="{BB962C8B-B14F-4D97-AF65-F5344CB8AC3E}">
        <p14:creationId xmlns:p14="http://schemas.microsoft.com/office/powerpoint/2010/main" val="1986228496"/>
      </p:ext>
    </p:extLst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40973"/>
            <a:ext cx="8640960" cy="5899573"/>
          </a:xfrm>
          <a:prstGeom prst="rect">
            <a:avLst/>
          </a:prstGeom>
          <a:ln w="762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115615" y="1196752"/>
            <a:ext cx="6877643" cy="410445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1296514" y="1340768"/>
            <a:ext cx="66967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/>
              <a:t>From the mighty</a:t>
            </a:r>
          </a:p>
          <a:p>
            <a:pPr algn="ctr"/>
            <a:r>
              <a:rPr lang="en-IE" sz="3200" b="1" dirty="0"/>
              <a:t>Glens of Antrim, </a:t>
            </a:r>
            <a:br>
              <a:rPr lang="en-IE" sz="3200" b="1" dirty="0"/>
            </a:br>
            <a:r>
              <a:rPr lang="en-IE" sz="3200" b="1" dirty="0"/>
              <a:t>From the rugged hills of Galway, </a:t>
            </a:r>
            <a:br>
              <a:rPr lang="en-IE" sz="3200" b="1" dirty="0"/>
            </a:br>
            <a:r>
              <a:rPr lang="en-IE" sz="3200" b="1" dirty="0"/>
              <a:t>From the walls of Limerick</a:t>
            </a:r>
          </a:p>
          <a:p>
            <a:pPr algn="ctr"/>
            <a:r>
              <a:rPr lang="en-IE" sz="3200" b="1" dirty="0"/>
              <a:t>And Dublin Bay,</a:t>
            </a:r>
            <a:br>
              <a:rPr lang="en-IE" sz="3200" b="1" dirty="0"/>
            </a:br>
            <a:r>
              <a:rPr lang="en-IE" sz="3200" b="1" dirty="0"/>
              <a:t>From the four proud</a:t>
            </a:r>
          </a:p>
          <a:p>
            <a:pPr algn="ctr"/>
            <a:r>
              <a:rPr lang="en-IE" sz="3200" b="1" dirty="0"/>
              <a:t>Provinces of Ireland.</a:t>
            </a:r>
            <a:endParaRPr lang="en-IE" sz="3200" b="1" dirty="0">
              <a:latin typeface="HelloLori" panose="02000603000000000000" pitchFamily="2" charset="0"/>
              <a:ea typeface="HelloLori" panose="02000603000000000000" pitchFamily="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924176"/>
            <a:ext cx="1240665" cy="316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594928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2023 www.seomraranga.com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56176" y="6206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2400" b="1" dirty="0"/>
              <a:t>Ireland’s Call</a:t>
            </a:r>
          </a:p>
        </p:txBody>
      </p:sp>
    </p:spTree>
    <p:extLst>
      <p:ext uri="{BB962C8B-B14F-4D97-AF65-F5344CB8AC3E}">
        <p14:creationId xmlns:p14="http://schemas.microsoft.com/office/powerpoint/2010/main" val="1535734120"/>
      </p:ext>
    </p:extLst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40973"/>
            <a:ext cx="8640960" cy="5899573"/>
          </a:xfrm>
          <a:prstGeom prst="rect">
            <a:avLst/>
          </a:prstGeom>
          <a:ln w="762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115615" y="1196752"/>
            <a:ext cx="6877643" cy="410445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1296514" y="1340768"/>
            <a:ext cx="66967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u="sng" dirty="0"/>
              <a:t>CHORUS</a:t>
            </a:r>
          </a:p>
          <a:p>
            <a:pPr algn="ctr"/>
            <a:br>
              <a:rPr lang="en-IE" sz="3200" b="1" dirty="0"/>
            </a:br>
            <a:r>
              <a:rPr lang="en-IE" sz="4400" b="1" dirty="0"/>
              <a:t>Ireland, Ireland</a:t>
            </a:r>
          </a:p>
          <a:p>
            <a:pPr algn="ctr"/>
            <a:r>
              <a:rPr lang="en-IE" sz="4400" b="1" dirty="0"/>
              <a:t>Together standing tall </a:t>
            </a:r>
            <a:br>
              <a:rPr lang="en-IE" sz="4400" b="1" dirty="0"/>
            </a:br>
            <a:r>
              <a:rPr lang="en-IE" sz="4400" b="1" dirty="0"/>
              <a:t>Shoulder to shoulder </a:t>
            </a:r>
            <a:br>
              <a:rPr lang="en-IE" sz="4400" b="1" dirty="0"/>
            </a:br>
            <a:r>
              <a:rPr lang="en-IE" sz="4400" b="1" dirty="0"/>
              <a:t>We'll answer Ireland's call</a:t>
            </a:r>
            <a:r>
              <a:rPr lang="en-IE" sz="3200" dirty="0"/>
              <a:t> </a:t>
            </a:r>
            <a:endParaRPr lang="en-IE" sz="3200" b="1" dirty="0">
              <a:latin typeface="HelloLori" panose="02000603000000000000" pitchFamily="2" charset="0"/>
              <a:ea typeface="HelloLori" panose="02000603000000000000" pitchFamily="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924176"/>
            <a:ext cx="1240665" cy="316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594928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2023 www.seomraranga.com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56176" y="6206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2400" b="1" dirty="0"/>
              <a:t>Ireland’s Call</a:t>
            </a:r>
          </a:p>
        </p:txBody>
      </p:sp>
    </p:spTree>
    <p:extLst>
      <p:ext uri="{BB962C8B-B14F-4D97-AF65-F5344CB8AC3E}">
        <p14:creationId xmlns:p14="http://schemas.microsoft.com/office/powerpoint/2010/main" val="443452108"/>
      </p:ext>
    </p:extLst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40973"/>
            <a:ext cx="8640960" cy="5899573"/>
          </a:xfrm>
          <a:prstGeom prst="rect">
            <a:avLst/>
          </a:prstGeom>
          <a:ln w="762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115615" y="1196752"/>
            <a:ext cx="6877643" cy="410445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1296514" y="1340768"/>
            <a:ext cx="669674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/>
              <a:t>Hearts of steel</a:t>
            </a:r>
          </a:p>
          <a:p>
            <a:pPr algn="ctr"/>
            <a:r>
              <a:rPr lang="en-IE" sz="3200" b="1" dirty="0"/>
              <a:t>And heads </a:t>
            </a:r>
            <a:r>
              <a:rPr lang="en-IE" sz="3200" b="1" dirty="0" err="1"/>
              <a:t>unbowing</a:t>
            </a:r>
            <a:r>
              <a:rPr lang="en-IE" sz="3200" b="1" dirty="0"/>
              <a:t>, </a:t>
            </a:r>
            <a:br>
              <a:rPr lang="en-IE" sz="3200" b="1" dirty="0"/>
            </a:br>
            <a:r>
              <a:rPr lang="en-IE" sz="3200" b="1" dirty="0"/>
              <a:t>Vowing never to be broken, </a:t>
            </a:r>
            <a:br>
              <a:rPr lang="en-IE" sz="3200" b="1" dirty="0"/>
            </a:br>
            <a:r>
              <a:rPr lang="en-IE" sz="3200" b="1" dirty="0"/>
              <a:t>We will fight until</a:t>
            </a:r>
          </a:p>
          <a:p>
            <a:pPr algn="ctr"/>
            <a:r>
              <a:rPr lang="en-IE" sz="3200" b="1" dirty="0"/>
              <a:t>We can fight no more, </a:t>
            </a:r>
            <a:br>
              <a:rPr lang="en-IE" sz="3200" b="1" dirty="0"/>
            </a:br>
            <a:r>
              <a:rPr lang="en-IE" sz="3200" b="1" dirty="0"/>
              <a:t>From the four proud</a:t>
            </a:r>
          </a:p>
          <a:p>
            <a:pPr algn="ctr"/>
            <a:r>
              <a:rPr lang="en-IE" sz="3200" b="1" dirty="0"/>
              <a:t>Provinces of Ireland. </a:t>
            </a:r>
            <a:br>
              <a:rPr lang="en-IE" sz="3200" b="1" dirty="0"/>
            </a:br>
            <a:endParaRPr lang="en-IE" sz="3200" b="1" dirty="0">
              <a:latin typeface="HelloLori" panose="02000603000000000000" pitchFamily="2" charset="0"/>
              <a:ea typeface="HelloLori" panose="02000603000000000000" pitchFamily="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924176"/>
            <a:ext cx="1240665" cy="316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594928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2023 www.seomraranga.com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56176" y="6206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2400" b="1" dirty="0"/>
              <a:t>Ireland’s Call</a:t>
            </a:r>
          </a:p>
        </p:txBody>
      </p:sp>
    </p:spTree>
    <p:extLst>
      <p:ext uri="{BB962C8B-B14F-4D97-AF65-F5344CB8AC3E}">
        <p14:creationId xmlns:p14="http://schemas.microsoft.com/office/powerpoint/2010/main" val="1077150719"/>
      </p:ext>
    </p:extLst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40973"/>
            <a:ext cx="8640960" cy="5899573"/>
          </a:xfrm>
          <a:prstGeom prst="rect">
            <a:avLst/>
          </a:prstGeom>
          <a:ln w="762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115615" y="1196752"/>
            <a:ext cx="6877643" cy="410445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1296514" y="1340768"/>
            <a:ext cx="66967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u="sng" dirty="0"/>
              <a:t>CHORUS</a:t>
            </a:r>
          </a:p>
          <a:p>
            <a:pPr algn="ctr"/>
            <a:br>
              <a:rPr lang="en-IE" sz="3200" b="1" dirty="0"/>
            </a:br>
            <a:r>
              <a:rPr lang="en-IE" sz="4400" b="1" dirty="0"/>
              <a:t>Ireland, Ireland</a:t>
            </a:r>
          </a:p>
          <a:p>
            <a:pPr algn="ctr"/>
            <a:r>
              <a:rPr lang="en-IE" sz="4400" b="1" dirty="0"/>
              <a:t>Together standing tall </a:t>
            </a:r>
            <a:br>
              <a:rPr lang="en-IE" sz="4400" b="1" dirty="0"/>
            </a:br>
            <a:r>
              <a:rPr lang="en-IE" sz="4400" b="1" dirty="0"/>
              <a:t>Shoulder to shoulder </a:t>
            </a:r>
            <a:br>
              <a:rPr lang="en-IE" sz="4400" b="1" dirty="0"/>
            </a:br>
            <a:r>
              <a:rPr lang="en-IE" sz="4400" b="1" dirty="0"/>
              <a:t>We'll answer Ireland's call</a:t>
            </a:r>
            <a:r>
              <a:rPr lang="en-IE" sz="3200" dirty="0"/>
              <a:t> </a:t>
            </a:r>
            <a:endParaRPr lang="en-IE" sz="3200" b="1" dirty="0">
              <a:latin typeface="HelloLori" panose="02000603000000000000" pitchFamily="2" charset="0"/>
              <a:ea typeface="HelloLori" panose="02000603000000000000" pitchFamily="2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924176"/>
            <a:ext cx="1240665" cy="316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594928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2023 www.seomraranga.com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56176" y="6206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2400" b="1" dirty="0"/>
              <a:t>Ireland’s Call</a:t>
            </a:r>
          </a:p>
        </p:txBody>
      </p:sp>
    </p:spTree>
    <p:extLst>
      <p:ext uri="{BB962C8B-B14F-4D97-AF65-F5344CB8AC3E}">
        <p14:creationId xmlns:p14="http://schemas.microsoft.com/office/powerpoint/2010/main" val="2114324534"/>
      </p:ext>
    </p:extLst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40973"/>
            <a:ext cx="8640960" cy="5899573"/>
          </a:xfrm>
          <a:prstGeom prst="rect">
            <a:avLst/>
          </a:prstGeom>
          <a:ln w="762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924176"/>
            <a:ext cx="1240665" cy="316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594928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2023 www.seomraranga.com</a:t>
            </a: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66B4E9DD-76E1-55C7-FF44-A3D2547819FD}"/>
              </a:ext>
            </a:extLst>
          </p:cNvPr>
          <p:cNvSpPr txBox="1"/>
          <p:nvPr/>
        </p:nvSpPr>
        <p:spPr>
          <a:xfrm>
            <a:off x="1519647" y="1146265"/>
            <a:ext cx="6104706" cy="461664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E" sz="1400" dirty="0">
                <a:ea typeface="HelloAli" panose="02000603000000000000" pitchFamily="2" charset="0"/>
              </a:rPr>
              <a:t>Thank you for downloading this Seomra Ranga resource. We hope that you find it practical and useful in your classroom.</a:t>
            </a:r>
          </a:p>
          <a:p>
            <a:br>
              <a:rPr lang="en-IE" sz="1400" dirty="0">
                <a:ea typeface="HelloAli" panose="02000603000000000000" pitchFamily="2" charset="0"/>
              </a:rPr>
            </a:br>
            <a:r>
              <a:rPr lang="en-IE" sz="1400" dirty="0">
                <a:ea typeface="HelloAli" panose="02000603000000000000" pitchFamily="2" charset="0"/>
              </a:rPr>
              <a:t>Please be aware of the following conditions before using this resource.</a:t>
            </a:r>
          </a:p>
          <a:p>
            <a:endParaRPr lang="en-IE" sz="1400" dirty="0">
              <a:ea typeface="HelloAli" panose="02000603000000000000" pitchFamily="2" charset="0"/>
            </a:endParaRPr>
          </a:p>
          <a:p>
            <a:r>
              <a:rPr lang="en-IE" sz="1400" b="1" u="sng" dirty="0">
                <a:ea typeface="HelloAli" panose="02000603000000000000" pitchFamily="2" charset="0"/>
              </a:rPr>
              <a:t>Please DO:</a:t>
            </a:r>
            <a:endParaRPr lang="en-IE" sz="1400" dirty="0">
              <a:ea typeface="HelloAli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Print and copy this resource so that you can use it with your pupils.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Make this resource available to your pupils in a private enclosed online space </a:t>
            </a:r>
            <a:r>
              <a:rPr lang="en-IE" sz="1400" dirty="0" err="1">
                <a:ea typeface="HelloAli" panose="02000603000000000000" pitchFamily="2" charset="0"/>
              </a:rPr>
              <a:t>eg</a:t>
            </a:r>
            <a:r>
              <a:rPr lang="en-IE" sz="1400" dirty="0">
                <a:ea typeface="HelloAli" panose="02000603000000000000" pitchFamily="2" charset="0"/>
              </a:rPr>
              <a:t>. Google Classroom, Seesaw, </a:t>
            </a:r>
            <a:r>
              <a:rPr lang="en-IE" sz="1400" dirty="0" err="1">
                <a:ea typeface="HelloAli" panose="02000603000000000000" pitchFamily="2" charset="0"/>
              </a:rPr>
              <a:t>Edublogs</a:t>
            </a:r>
            <a:r>
              <a:rPr lang="en-IE" sz="1400" dirty="0">
                <a:ea typeface="HelloAli" panose="02000603000000000000" pitchFamily="2" charset="0"/>
              </a:rPr>
              <a:t>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Tell others if you have found it useful.</a:t>
            </a:r>
            <a:br>
              <a:rPr lang="en-IE" sz="1400" dirty="0">
                <a:ea typeface="HelloAli" panose="02000603000000000000" pitchFamily="2" charset="0"/>
              </a:rPr>
            </a:br>
            <a:endParaRPr lang="en-IE" sz="1400" dirty="0">
              <a:ea typeface="HelloAli" panose="02000603000000000000" pitchFamily="2" charset="0"/>
            </a:endParaRPr>
          </a:p>
          <a:p>
            <a:r>
              <a:rPr lang="en-IE" sz="1400" b="1" u="sng" dirty="0">
                <a:ea typeface="HelloAli" panose="02000603000000000000" pitchFamily="2" charset="0"/>
              </a:rPr>
              <a:t>Please DO NOT: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Copy or share this resource (in part or whole) with others who have not joined our website. By becoming a member for themselves, they will help the site develop into the future.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Make this resource available on your school website for anyone to download.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Share  this resource with participants on any sort of course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Share this resource with other teachers in online groups </a:t>
            </a:r>
            <a:r>
              <a:rPr lang="en-IE" sz="1400" dirty="0" err="1">
                <a:ea typeface="HelloAli" panose="02000603000000000000" pitchFamily="2" charset="0"/>
              </a:rPr>
              <a:t>eg</a:t>
            </a:r>
            <a:r>
              <a:rPr lang="en-IE" sz="1400" dirty="0">
                <a:ea typeface="HelloAli" panose="02000603000000000000" pitchFamily="2" charset="0"/>
              </a:rPr>
              <a:t>. Facebook Groups, WhatsApp Groups etc.</a:t>
            </a:r>
          </a:p>
          <a:p>
            <a:endParaRPr lang="en-IE" sz="1400" dirty="0"/>
          </a:p>
          <a:p>
            <a:r>
              <a:rPr lang="en-IE" sz="1400" dirty="0">
                <a:ea typeface="HelloAli" panose="02000603000000000000" pitchFamily="2" charset="0"/>
              </a:rPr>
              <a:t>Kind regards, Seomra Ranga</a:t>
            </a:r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76940535-1652-1E7B-1AC2-55D93F0CDB62}"/>
              </a:ext>
            </a:extLst>
          </p:cNvPr>
          <p:cNvSpPr txBox="1"/>
          <p:nvPr/>
        </p:nvSpPr>
        <p:spPr>
          <a:xfrm>
            <a:off x="2576661" y="617454"/>
            <a:ext cx="3990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E" sz="2400" u="sng" dirty="0">
                <a:ea typeface="HelloLori" panose="02000603000000000000" pitchFamily="2" charset="0"/>
              </a:rPr>
              <a:t>For Your Information</a:t>
            </a:r>
          </a:p>
        </p:txBody>
      </p:sp>
    </p:spTree>
    <p:extLst>
      <p:ext uri="{BB962C8B-B14F-4D97-AF65-F5344CB8AC3E}">
        <p14:creationId xmlns:p14="http://schemas.microsoft.com/office/powerpoint/2010/main" val="3577363565"/>
      </p:ext>
    </p:extLst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83568" y="620688"/>
            <a:ext cx="7776864" cy="2628292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" name="TextBox 2"/>
          <p:cNvSpPr txBox="1"/>
          <p:nvPr/>
        </p:nvSpPr>
        <p:spPr>
          <a:xfrm>
            <a:off x="2663788" y="83671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/>
              <a:t>Resources used in this file from:</a:t>
            </a:r>
          </a:p>
        </p:txBody>
      </p:sp>
      <p:sp>
        <p:nvSpPr>
          <p:cNvPr id="6" name="TextBox 12"/>
          <p:cNvSpPr txBox="1"/>
          <p:nvPr/>
        </p:nvSpPr>
        <p:spPr>
          <a:xfrm>
            <a:off x="3531401" y="1844824"/>
            <a:ext cx="2957195" cy="685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Aft>
                <a:spcPts val="0"/>
              </a:spcAft>
            </a:pPr>
            <a:r>
              <a:rPr lang="en-IE" sz="1400" u="sng" dirty="0">
                <a:solidFill>
                  <a:srgbClr val="000000"/>
                </a:solidFill>
                <a:ea typeface="Times New Roman"/>
                <a:cs typeface="Times New Roman"/>
                <a:hlinkClick r:id="rId2"/>
              </a:rPr>
              <a:t>https://www.teacherspayteachers.com/Store/Dancing-Crayon-Designs</a:t>
            </a:r>
            <a:r>
              <a:rPr lang="en-IE" sz="1400" u="sng" dirty="0">
                <a:solidFill>
                  <a:srgbClr val="000000"/>
                </a:solidFill>
                <a:ea typeface="Times New Roman"/>
                <a:cs typeface="Times New Roman"/>
              </a:rPr>
              <a:t> </a:t>
            </a:r>
            <a:endParaRPr lang="en-IE" sz="1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341" y="1710088"/>
            <a:ext cx="955271" cy="95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314623"/>
      </p:ext>
    </p:ext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40973"/>
            <a:ext cx="8640960" cy="5899573"/>
          </a:xfrm>
          <a:prstGeom prst="rect">
            <a:avLst/>
          </a:prstGeom>
          <a:ln w="762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115615" y="1196752"/>
            <a:ext cx="6877643" cy="410445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1296514" y="1340768"/>
            <a:ext cx="6696744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u="sng" dirty="0"/>
              <a:t>History</a:t>
            </a:r>
            <a:r>
              <a:rPr lang="en-IE" sz="3200" b="1" dirty="0"/>
              <a:t>:</a:t>
            </a:r>
          </a:p>
          <a:p>
            <a:r>
              <a:rPr lang="en-IE" sz="4000" b="1" dirty="0">
                <a:ea typeface="HelloLori" panose="02000603000000000000" pitchFamily="2" charset="0"/>
              </a:rPr>
              <a:t>Rugby is one of the few sports where members of the national team are drawn from both Northern Ireland and the Republic of Ireland.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924176"/>
            <a:ext cx="1240665" cy="316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594928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2023 www.seomraranga.com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56176" y="6206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2400" b="1" dirty="0"/>
              <a:t>Ireland’s Call</a:t>
            </a:r>
          </a:p>
        </p:txBody>
      </p:sp>
    </p:spTree>
    <p:extLst>
      <p:ext uri="{BB962C8B-B14F-4D97-AF65-F5344CB8AC3E}">
        <p14:creationId xmlns:p14="http://schemas.microsoft.com/office/powerpoint/2010/main" val="2015506517"/>
      </p:ext>
    </p:extLst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40973"/>
            <a:ext cx="8640960" cy="5899573"/>
          </a:xfrm>
          <a:prstGeom prst="rect">
            <a:avLst/>
          </a:prstGeom>
          <a:ln w="762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115615" y="1196752"/>
            <a:ext cx="6877643" cy="410445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1296514" y="1340768"/>
            <a:ext cx="669674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u="sng" dirty="0"/>
              <a:t>History</a:t>
            </a:r>
            <a:r>
              <a:rPr lang="en-IE" sz="3200" b="1" dirty="0"/>
              <a:t>:</a:t>
            </a:r>
          </a:p>
          <a:p>
            <a:r>
              <a:rPr lang="en-IE" sz="3600" b="1" dirty="0">
                <a:ea typeface="HelloLori" panose="02000603000000000000" pitchFamily="2" charset="0"/>
              </a:rPr>
              <a:t>It was felt that some players from Northern Ireland might not be comfortable singing </a:t>
            </a:r>
            <a:r>
              <a:rPr lang="en-IE" sz="3600" b="1" dirty="0" err="1">
                <a:ea typeface="HelloLori" panose="02000603000000000000" pitchFamily="2" charset="0"/>
              </a:rPr>
              <a:t>Amhrán</a:t>
            </a:r>
            <a:r>
              <a:rPr lang="en-IE" sz="3600" b="1" dirty="0">
                <a:ea typeface="HelloLori" panose="02000603000000000000" pitchFamily="2" charset="0"/>
              </a:rPr>
              <a:t> na </a:t>
            </a:r>
            <a:r>
              <a:rPr lang="en-IE" sz="3600" b="1" dirty="0" err="1">
                <a:ea typeface="HelloLori" panose="02000603000000000000" pitchFamily="2" charset="0"/>
              </a:rPr>
              <a:t>bhFiann</a:t>
            </a:r>
            <a:r>
              <a:rPr lang="en-IE" sz="3600" b="1" dirty="0">
                <a:ea typeface="HelloLori" panose="02000603000000000000" pitchFamily="2" charset="0"/>
              </a:rPr>
              <a:t> before rugby matches because of their background. So, a new anthem was needed.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924176"/>
            <a:ext cx="1240665" cy="316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594928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2023 www.seomraranga.com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56176" y="6206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2400" b="1" dirty="0"/>
              <a:t>Ireland’s Call</a:t>
            </a:r>
          </a:p>
        </p:txBody>
      </p:sp>
    </p:spTree>
    <p:extLst>
      <p:ext uri="{BB962C8B-B14F-4D97-AF65-F5344CB8AC3E}">
        <p14:creationId xmlns:p14="http://schemas.microsoft.com/office/powerpoint/2010/main" val="3513726573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40973"/>
            <a:ext cx="8640960" cy="5899573"/>
          </a:xfrm>
          <a:prstGeom prst="rect">
            <a:avLst/>
          </a:prstGeom>
          <a:ln w="762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115615" y="1196752"/>
            <a:ext cx="6877643" cy="410445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1296514" y="1340768"/>
            <a:ext cx="66967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u="sng" dirty="0"/>
              <a:t>History:</a:t>
            </a:r>
          </a:p>
          <a:p>
            <a:r>
              <a:rPr lang="en-IE" sz="3200" b="1" dirty="0">
                <a:ea typeface="HelloLori" panose="02000603000000000000" pitchFamily="2" charset="0"/>
              </a:rPr>
              <a:t>The Irish Rugby Football Union (IRFU) commissioned the well-known Irish composer and musician Phil Coulter to write a new rugby anthem for the team playing in the 1995 Rugby World Cup.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924176"/>
            <a:ext cx="1240665" cy="316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594928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2023 www.seomraranga.com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56176" y="6206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2400" b="1" dirty="0"/>
              <a:t>Ireland’s Call</a:t>
            </a:r>
          </a:p>
        </p:txBody>
      </p:sp>
    </p:spTree>
    <p:extLst>
      <p:ext uri="{BB962C8B-B14F-4D97-AF65-F5344CB8AC3E}">
        <p14:creationId xmlns:p14="http://schemas.microsoft.com/office/powerpoint/2010/main" val="2227558899"/>
      </p:ext>
    </p:ext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40973"/>
            <a:ext cx="8640960" cy="5899573"/>
          </a:xfrm>
          <a:prstGeom prst="rect">
            <a:avLst/>
          </a:prstGeom>
          <a:ln w="762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115615" y="1196752"/>
            <a:ext cx="6877643" cy="410445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1296514" y="1628800"/>
            <a:ext cx="66967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u="sng" dirty="0"/>
              <a:t>History:</a:t>
            </a:r>
          </a:p>
          <a:p>
            <a:r>
              <a:rPr lang="en-IE" sz="4000" b="1" dirty="0">
                <a:ea typeface="HelloLori" panose="02000603000000000000" pitchFamily="2" charset="0"/>
              </a:rPr>
              <a:t>Coulter composed “Ireland’s Call” and it has since become one of the most recognisable songs in the country.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924176"/>
            <a:ext cx="1240665" cy="316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594928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2023 www.seomraranga.com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56176" y="6206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2400" b="1" dirty="0"/>
              <a:t>Ireland’s Call</a:t>
            </a:r>
          </a:p>
        </p:txBody>
      </p:sp>
    </p:spTree>
    <p:extLst>
      <p:ext uri="{BB962C8B-B14F-4D97-AF65-F5344CB8AC3E}">
        <p14:creationId xmlns:p14="http://schemas.microsoft.com/office/powerpoint/2010/main" val="2169811727"/>
      </p:ext>
    </p:extLst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40973"/>
            <a:ext cx="8640960" cy="5899573"/>
          </a:xfrm>
          <a:prstGeom prst="rect">
            <a:avLst/>
          </a:prstGeom>
          <a:ln w="762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115615" y="1196752"/>
            <a:ext cx="6877643" cy="410445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1296514" y="2094818"/>
            <a:ext cx="669674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u="sng" dirty="0"/>
              <a:t>Practice:</a:t>
            </a:r>
          </a:p>
          <a:p>
            <a:r>
              <a:rPr lang="en-IE" sz="4000" b="1" dirty="0">
                <a:ea typeface="HelloLori" panose="02000603000000000000" pitchFamily="2" charset="0"/>
              </a:rPr>
              <a:t>At most games, only the first verse is sung followed by the Chorus sung twice.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924176"/>
            <a:ext cx="1240665" cy="316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594928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2023 www.seomraranga.com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56176" y="6206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2400" b="1" dirty="0"/>
              <a:t>Ireland’s Call</a:t>
            </a:r>
          </a:p>
        </p:txBody>
      </p:sp>
    </p:spTree>
    <p:extLst>
      <p:ext uri="{BB962C8B-B14F-4D97-AF65-F5344CB8AC3E}">
        <p14:creationId xmlns:p14="http://schemas.microsoft.com/office/powerpoint/2010/main" val="1072728621"/>
      </p:ext>
    </p:extLst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40973"/>
            <a:ext cx="8640960" cy="5899573"/>
          </a:xfrm>
          <a:prstGeom prst="rect">
            <a:avLst/>
          </a:prstGeom>
          <a:ln w="762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115615" y="1196752"/>
            <a:ext cx="6877643" cy="410445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1296514" y="2094818"/>
            <a:ext cx="669674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u="sng" dirty="0"/>
              <a:t>Practice:</a:t>
            </a:r>
          </a:p>
          <a:p>
            <a:r>
              <a:rPr lang="en-IE" sz="4000" b="1" dirty="0">
                <a:ea typeface="HelloLori" panose="02000603000000000000" pitchFamily="2" charset="0"/>
              </a:rPr>
              <a:t>At home International rugby games, both Ireland’s Call and </a:t>
            </a:r>
            <a:r>
              <a:rPr lang="en-IE" sz="4000" b="1" dirty="0" err="1">
                <a:ea typeface="HelloLori" panose="02000603000000000000" pitchFamily="2" charset="0"/>
              </a:rPr>
              <a:t>Amhrán</a:t>
            </a:r>
            <a:r>
              <a:rPr lang="en-IE" sz="4000" b="1" dirty="0">
                <a:ea typeface="HelloLori" panose="02000603000000000000" pitchFamily="2" charset="0"/>
              </a:rPr>
              <a:t> na </a:t>
            </a:r>
            <a:r>
              <a:rPr lang="en-IE" sz="4000" b="1" dirty="0" err="1">
                <a:ea typeface="HelloLori" panose="02000603000000000000" pitchFamily="2" charset="0"/>
              </a:rPr>
              <a:t>bhFiann</a:t>
            </a:r>
            <a:r>
              <a:rPr lang="en-IE" sz="4000" b="1" dirty="0">
                <a:ea typeface="HelloLori" panose="02000603000000000000" pitchFamily="2" charset="0"/>
              </a:rPr>
              <a:t> are sung.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924176"/>
            <a:ext cx="1240665" cy="316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594928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2023 www.seomraranga.com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56176" y="6206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2400" b="1" dirty="0"/>
              <a:t>Ireland’s Call</a:t>
            </a:r>
          </a:p>
        </p:txBody>
      </p:sp>
    </p:spTree>
    <p:extLst>
      <p:ext uri="{BB962C8B-B14F-4D97-AF65-F5344CB8AC3E}">
        <p14:creationId xmlns:p14="http://schemas.microsoft.com/office/powerpoint/2010/main" val="4264926033"/>
      </p:ext>
    </p:extLst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40973"/>
            <a:ext cx="8640960" cy="5899573"/>
          </a:xfrm>
          <a:prstGeom prst="rect">
            <a:avLst/>
          </a:prstGeom>
          <a:ln w="762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115615" y="1196752"/>
            <a:ext cx="6877643" cy="410445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1296514" y="2094818"/>
            <a:ext cx="669674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u="sng" dirty="0"/>
              <a:t>Practice:</a:t>
            </a:r>
          </a:p>
          <a:p>
            <a:r>
              <a:rPr lang="en-IE" sz="4000" b="1" dirty="0">
                <a:ea typeface="HelloLori" panose="02000603000000000000" pitchFamily="2" charset="0"/>
              </a:rPr>
              <a:t>At away International rugby games, only Ireland’s Call is sung.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924176"/>
            <a:ext cx="1240665" cy="316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594928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2023 www.seomraranga.com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56176" y="6206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2400" b="1" dirty="0"/>
              <a:t>Ireland’s Call</a:t>
            </a:r>
          </a:p>
        </p:txBody>
      </p:sp>
    </p:spTree>
    <p:extLst>
      <p:ext uri="{BB962C8B-B14F-4D97-AF65-F5344CB8AC3E}">
        <p14:creationId xmlns:p14="http://schemas.microsoft.com/office/powerpoint/2010/main" val="1542237435"/>
      </p:ext>
    </p:ext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40973"/>
            <a:ext cx="8640960" cy="5899573"/>
          </a:xfrm>
          <a:prstGeom prst="rect">
            <a:avLst/>
          </a:prstGeom>
          <a:ln w="762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899592" y="836712"/>
            <a:ext cx="7488832" cy="482453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1115616" y="1052736"/>
            <a:ext cx="705678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5000" b="1" dirty="0">
                <a:ln w="28575">
                  <a:solidFill>
                    <a:schemeClr val="tx1"/>
                  </a:solidFill>
                </a:ln>
                <a:solidFill>
                  <a:srgbClr val="00B050"/>
                </a:solidFill>
                <a:ea typeface="HelloPlainJane" panose="02000603000000000000" pitchFamily="2" charset="0"/>
              </a:rPr>
              <a:t>Ireland’s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74421" y="3260591"/>
            <a:ext cx="617257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5000" b="1" dirty="0">
                <a:ln w="28575">
                  <a:solidFill>
                    <a:schemeClr val="tx1"/>
                  </a:solidFill>
                </a:ln>
                <a:solidFill>
                  <a:srgbClr val="FF9900"/>
                </a:solidFill>
                <a:ea typeface="HelloLori" panose="02000603000000000000" pitchFamily="2" charset="0"/>
              </a:rPr>
              <a:t>Call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924176"/>
            <a:ext cx="1240665" cy="316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5949280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/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107377526"/>
      </p:ext>
    </p:extLst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695</Words>
  <Application>Microsoft Office PowerPoint</Application>
  <PresentationFormat>On-screen Show (4:3)</PresentationFormat>
  <Paragraphs>86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HelloLori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Damien</dc:creator>
  <cp:lastModifiedBy>Damien Quinn</cp:lastModifiedBy>
  <cp:revision>21</cp:revision>
  <dcterms:created xsi:type="dcterms:W3CDTF">2018-09-15T17:37:30Z</dcterms:created>
  <dcterms:modified xsi:type="dcterms:W3CDTF">2023-07-11T10:24:10Z</dcterms:modified>
</cp:coreProperties>
</file>